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5"/>
    <p:sldMasterId id="2147483682" r:id="rId6"/>
    <p:sldMasterId id="214748368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Nova Squar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E33B798-0CD5-45FE-9B94-95C873EBF520}">
  <a:tblStyle styleId="{9E33B798-0CD5-45FE-9B94-95C873EBF5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NovaSquare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01b6309d77_2_1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g101b6309d77_2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b0eac531c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b0eac531c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01b6309d77_2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3" name="Google Shape;463;g101b6309d77_2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01b6309d77_2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g101b6309d77_2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b0e713ba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b0e713ba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88fe93db0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g188fe93db0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b0eac531c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b0eac531c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b0eac531c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1b0eac531c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88fe93db0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0" name="Google Shape;430;g188fe93db0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b0eac531c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1b0eac531c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b0eac531c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b0eac531c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" name="Google Shape;136;p14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37" name="Google Shape;137;p14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4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" name="Google Shape;141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2" name="Google Shape;142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3" name="Google Shape;1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46" name="Google Shape;146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0" name="Google Shape;15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1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53" name="Google Shape;153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7" name="Google Shape;157;p16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17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61" name="Google Shape;161;p1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7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7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7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7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" name="Google Shape;179;p1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0" name="Google Shape;18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1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83" name="Google Shape;183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5" name="Google Shape;18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" name="Google Shape;18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1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89" name="Google Shape;189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1" name="Google Shape;191;p1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2" name="Google Shape;192;p19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93" name="Google Shape;19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2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96" name="Google Shape;196;p20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20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0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20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20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0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0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0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0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2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20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0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20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0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0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20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20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0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4" name="Google Shape;214;p20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5" name="Google Shape;21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21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18" name="Google Shape;218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0" name="Google Shape;220;p21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21" name="Google Shape;221;p21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22" name="Google Shape;222;p2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3" name="Google Shape;22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22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6" name="Google Shape;226;p22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8" name="Google Shape;228;p22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29" name="Google Shape;22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2" name="Google Shape;232;p2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0" name="Google Shape;250;p23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51" name="Google Shape;251;p23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2" name="Google Shape;25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2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61" name="Google Shape;261;p2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3" name="Google Shape;26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4" name="Google Shape;264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5" name="Google Shape;26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p27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269" name="Google Shape;269;p27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7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7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7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3" name="Google Shape;273;p2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74" name="Google Shape;274;p2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75" name="Google Shape;27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2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78" name="Google Shape;278;p28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8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8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8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8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8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8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8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8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6" name="Google Shape;296;p2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7" name="Google Shape;29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p2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300" name="Google Shape;300;p2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2" name="Google Shape;302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3" name="Google Shape;303;p29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4" name="Google Shape;304;p29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5" name="Google Shape;30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3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308" name="Google Shape;308;p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0" name="Google Shape;310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1" name="Google Shape;31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31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314" name="Google Shape;314;p3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6" name="Google Shape;316;p3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7" name="Google Shape;317;p31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8" name="Google Shape;31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32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321" name="Google Shape;321;p32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2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2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2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2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2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2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2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2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2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2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2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2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32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2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2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9" name="Google Shape;339;p32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0" name="Google Shape;34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3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343" name="Google Shape;343;p3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5" name="Google Shape;345;p33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6" name="Google Shape;346;p33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347" name="Google Shape;347;p33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8" name="Google Shape;34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3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351" name="Google Shape;351;p34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34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3" name="Google Shape;353;p34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354" name="Google Shape;35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357" name="Google Shape;357;p3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3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3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3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3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3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3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3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3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3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3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3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3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5" name="Google Shape;375;p35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76" name="Google Shape;376;p35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77" name="Google Shape;37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7" name="Google Shape;25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258" name="Google Shape;25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photos.app.goo.gl/uD9Gk1Ujg4X857UX8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7"/>
          <p:cNvSpPr txBox="1"/>
          <p:nvPr>
            <p:ph type="ctrTitle"/>
          </p:nvPr>
        </p:nvSpPr>
        <p:spPr>
          <a:xfrm>
            <a:off x="4745075" y="1021913"/>
            <a:ext cx="5017500" cy="18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4400">
                <a:latin typeface="Nova Square"/>
                <a:ea typeface="Nova Square"/>
                <a:cs typeface="Nova Square"/>
                <a:sym typeface="Nova Square"/>
              </a:rPr>
              <a:t>SPECTRE MK0</a:t>
            </a:r>
            <a:endParaRPr sz="4400">
              <a:latin typeface="Nova Square"/>
              <a:ea typeface="Nova Square"/>
              <a:cs typeface="Nova Square"/>
              <a:sym typeface="Nova Squar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 sz="1600">
              <a:latin typeface="Nova Square"/>
              <a:ea typeface="Nova Square"/>
              <a:cs typeface="Nova Square"/>
              <a:sym typeface="Nova Square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December 9, 2022</a:t>
            </a:r>
            <a:endParaRPr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2400">
                <a:latin typeface="Lato"/>
                <a:ea typeface="Lato"/>
                <a:cs typeface="Lato"/>
                <a:sym typeface="Lato"/>
              </a:rPr>
              <a:t>Miles Osborne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5" name="Google Shape;385;p37"/>
          <p:cNvSpPr txBox="1"/>
          <p:nvPr>
            <p:ph idx="1" type="subTitle"/>
          </p:nvPr>
        </p:nvSpPr>
        <p:spPr>
          <a:xfrm>
            <a:off x="4639325" y="2571738"/>
            <a:ext cx="5017500" cy="14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386" name="Google Shape;386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6750" y="676525"/>
            <a:ext cx="3904625" cy="390462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 Thanks</a:t>
            </a:r>
            <a:endParaRPr/>
          </a:p>
        </p:txBody>
      </p:sp>
      <p:sp>
        <p:nvSpPr>
          <p:cNvPr id="456" name="Google Shape;456;p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58" name="Google Shape;45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214550"/>
            <a:ext cx="1909775" cy="238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8648" y="1214550"/>
            <a:ext cx="4287750" cy="112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46"/>
          <p:cNvPicPr preferRelativeResize="0"/>
          <p:nvPr/>
        </p:nvPicPr>
        <p:blipFill rotWithShape="1">
          <a:blip r:embed="rId5">
            <a:alphaModFix/>
          </a:blip>
          <a:srcRect b="26665" l="0" r="0" t="29178"/>
          <a:stretch/>
        </p:blipFill>
        <p:spPr>
          <a:xfrm>
            <a:off x="3393675" y="2736725"/>
            <a:ext cx="5109901" cy="126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3600">
                <a:solidFill>
                  <a:srgbClr val="FFFFFF"/>
                </a:solidFill>
                <a:latin typeface="Nova Square"/>
                <a:ea typeface="Nova Square"/>
                <a:cs typeface="Nova Square"/>
                <a:sym typeface="Nova Square"/>
              </a:rPr>
              <a:t>Questions?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6" name="Google Shape;466;p4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467" name="Google Shape;467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9275" y="1350775"/>
            <a:ext cx="3344750" cy="3344750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4000">
                <a:latin typeface="Nova Square"/>
                <a:ea typeface="Nova Square"/>
                <a:cs typeface="Nova Square"/>
                <a:sym typeface="Nova Square"/>
              </a:rPr>
              <a:t>Presentation Overview</a:t>
            </a:r>
            <a:endParaRPr sz="4000">
              <a:latin typeface="Nova Square"/>
              <a:ea typeface="Nova Square"/>
              <a:cs typeface="Nova Square"/>
              <a:sym typeface="Nova Square"/>
            </a:endParaRPr>
          </a:p>
        </p:txBody>
      </p:sp>
      <p:sp>
        <p:nvSpPr>
          <p:cNvPr id="393" name="Google Shape;393;p38"/>
          <p:cNvSpPr txBox="1"/>
          <p:nvPr>
            <p:ph idx="1" type="body"/>
          </p:nvPr>
        </p:nvSpPr>
        <p:spPr>
          <a:xfrm>
            <a:off x="1297500" y="1399600"/>
            <a:ext cx="7038900" cy="30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Spectre Introduction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Spectre MK0 Project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Design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Demo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Conclusion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1400"/>
          </a:p>
        </p:txBody>
      </p:sp>
      <p:sp>
        <p:nvSpPr>
          <p:cNvPr id="394" name="Google Shape;39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Spectre MK1</a:t>
            </a:r>
            <a:endParaRPr/>
          </a:p>
        </p:txBody>
      </p:sp>
      <p:sp>
        <p:nvSpPr>
          <p:cNvPr id="400" name="Google Shape;400;p39"/>
          <p:cNvSpPr txBox="1"/>
          <p:nvPr>
            <p:ph idx="1" type="body"/>
          </p:nvPr>
        </p:nvSpPr>
        <p:spPr>
          <a:xfrm>
            <a:off x="1297500" y="1101325"/>
            <a:ext cx="4773600" cy="3122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900">
                <a:latin typeface="Arial"/>
                <a:ea typeface="Arial"/>
                <a:cs typeface="Arial"/>
                <a:sym typeface="Arial"/>
              </a:rPr>
              <a:t>Project Overview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Experimental high-powered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actively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stabilized rocket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Objective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: Vertical, roll-less flight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99 inches tall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5.5 inches in diameter,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Apogee ranging from 5000 to 7000 feet.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Payload: Spectre Module FC/Active stabilization unit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2" name="Google Shape;40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4721" y="779875"/>
            <a:ext cx="2269274" cy="340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4000">
                <a:latin typeface="Nova Square"/>
                <a:ea typeface="Nova Square"/>
                <a:cs typeface="Nova Square"/>
                <a:sym typeface="Nova Square"/>
              </a:rPr>
              <a:t>Spectre MK0</a:t>
            </a:r>
            <a:endParaRPr sz="4000">
              <a:latin typeface="Nova Square"/>
              <a:ea typeface="Nova Square"/>
              <a:cs typeface="Nova Square"/>
              <a:sym typeface="Nova Square"/>
            </a:endParaRPr>
          </a:p>
        </p:txBody>
      </p:sp>
      <p:sp>
        <p:nvSpPr>
          <p:cNvPr id="408" name="Google Shape;408;p40"/>
          <p:cNvSpPr txBox="1"/>
          <p:nvPr>
            <p:ph idx="1" type="body"/>
          </p:nvPr>
        </p:nvSpPr>
        <p:spPr>
          <a:xfrm>
            <a:off x="1297500" y="1377425"/>
            <a:ext cx="4682400" cy="30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An attempt to recreate the basic features of the Spectre Module flight computer used for the actual flight vehicle(s). </a:t>
            </a:r>
            <a:endParaRPr sz="15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Not a 1-to-1 recreation </a:t>
            </a:r>
            <a:endParaRPr sz="15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Simple goal to actuate the canards based on raw orientation</a:t>
            </a:r>
            <a:endParaRPr sz="15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No plans to use this on a flight vehicle.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1700"/>
          </a:p>
        </p:txBody>
      </p:sp>
      <p:sp>
        <p:nvSpPr>
          <p:cNvPr id="409" name="Google Shape;409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40"/>
          <p:cNvPicPr preferRelativeResize="0"/>
          <p:nvPr/>
        </p:nvPicPr>
        <p:blipFill rotWithShape="1">
          <a:blip r:embed="rId3">
            <a:alphaModFix/>
          </a:blip>
          <a:srcRect b="21029" l="0" r="0" t="33163"/>
          <a:stretch/>
        </p:blipFill>
        <p:spPr>
          <a:xfrm>
            <a:off x="5979800" y="1377425"/>
            <a:ext cx="2931975" cy="2388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Features</a:t>
            </a:r>
            <a:endParaRPr/>
          </a:p>
        </p:txBody>
      </p:sp>
      <p:sp>
        <p:nvSpPr>
          <p:cNvPr id="416" name="Google Shape;416;p41"/>
          <p:cNvSpPr txBox="1"/>
          <p:nvPr>
            <p:ph idx="1" type="body"/>
          </p:nvPr>
        </p:nvSpPr>
        <p:spPr>
          <a:xfrm>
            <a:off x="1129550" y="54407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418" name="Google Shape;418;p41"/>
          <p:cNvGraphicFramePr/>
          <p:nvPr/>
        </p:nvGraphicFramePr>
        <p:xfrm>
          <a:off x="1197450" y="1010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{9E33B798-0CD5-45FE-9B94-95C873EBF520}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Features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Spectre Mk1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Spectre MK0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Development Board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Teensy 4.1 MCU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Nexys A7-100T FPGA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Servo Motors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2x LD-20MG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2x LD-20MG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Sensors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-"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BNO055 IMU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-"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BME280 Pressure Sensor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-"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ADXL377 High-G accelerometer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-"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ADXL362 Accelerometer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Power Supply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1x 3s lipo battery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-"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5v usb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400"/>
                        <a:buChar char="-"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7v DC power supply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Data Filtering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Kalman Filter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None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Canard Actuation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YES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YES*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 (Original)</a:t>
            </a:r>
            <a:endParaRPr/>
          </a:p>
        </p:txBody>
      </p:sp>
      <p:sp>
        <p:nvSpPr>
          <p:cNvPr id="424" name="Google Shape;424;p42"/>
          <p:cNvSpPr txBox="1"/>
          <p:nvPr>
            <p:ph idx="1" type="body"/>
          </p:nvPr>
        </p:nvSpPr>
        <p:spPr>
          <a:xfrm>
            <a:off x="1297500" y="1412025"/>
            <a:ext cx="7038900" cy="30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Get data from accelerometer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Confirm servo control is possible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Filter accelerometer data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Develop simple PID or PD controller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Actuate servos based on error from upright orientation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THIS DID NOT HAPPEN!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6" name="Google Shape;426;p42"/>
          <p:cNvPicPr preferRelativeResize="0"/>
          <p:nvPr/>
        </p:nvPicPr>
        <p:blipFill rotWithShape="1">
          <a:blip r:embed="rId3">
            <a:alphaModFix/>
          </a:blip>
          <a:srcRect b="10654" l="22427" r="23005" t="8078"/>
          <a:stretch/>
        </p:blipFill>
        <p:spPr>
          <a:xfrm>
            <a:off x="7060174" y="920600"/>
            <a:ext cx="1169425" cy="174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59625" y="2860800"/>
            <a:ext cx="2182600" cy="187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4000">
                <a:latin typeface="Nova Square"/>
                <a:ea typeface="Nova Square"/>
                <a:cs typeface="Nova Square"/>
                <a:sym typeface="Nova Square"/>
              </a:rPr>
              <a:t>Modules</a:t>
            </a:r>
            <a:endParaRPr sz="4000">
              <a:latin typeface="Nova Square"/>
              <a:ea typeface="Nova Square"/>
              <a:cs typeface="Nova Square"/>
              <a:sym typeface="Nova Square"/>
            </a:endParaRPr>
          </a:p>
        </p:txBody>
      </p:sp>
      <p:sp>
        <p:nvSpPr>
          <p:cNvPr id="433" name="Google Shape;433;p43"/>
          <p:cNvSpPr txBox="1"/>
          <p:nvPr>
            <p:ph idx="1" type="body"/>
          </p:nvPr>
        </p:nvSpPr>
        <p:spPr>
          <a:xfrm>
            <a:off x="268775" y="1530225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4 Modules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Spectre_MK0_Main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Accel 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FSM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PWM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1700"/>
          </a:p>
        </p:txBody>
      </p:sp>
      <p:sp>
        <p:nvSpPr>
          <p:cNvPr id="434" name="Google Shape;43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5" name="Google Shape;43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3625" y="1505325"/>
            <a:ext cx="5987524" cy="25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441" name="Google Shape;441;p44"/>
          <p:cNvSpPr txBox="1"/>
          <p:nvPr>
            <p:ph idx="1" type="body"/>
          </p:nvPr>
        </p:nvSpPr>
        <p:spPr>
          <a:xfrm>
            <a:off x="1297500" y="1244075"/>
            <a:ext cx="7038900" cy="32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Getting output from the GPIO pins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Properly configuring PWM to the right settings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Properly </a:t>
            </a:r>
            <a:r>
              <a:rPr lang="en"/>
              <a:t>scaling</a:t>
            </a:r>
            <a:r>
              <a:rPr lang="en"/>
              <a:t> the accelerometer values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Time…..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Servo calibration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i="1" lang="en"/>
              <a:t>Also I broke (more) things :)</a:t>
            </a:r>
            <a:endParaRPr i="1"/>
          </a:p>
        </p:txBody>
      </p:sp>
      <p:sp>
        <p:nvSpPr>
          <p:cNvPr id="442" name="Google Shape;44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3" name="Google Shape;44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7600" y="2295350"/>
            <a:ext cx="3713698" cy="208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Flight 2 Video &amp; Demo</a:t>
            </a:r>
            <a:endParaRPr/>
          </a:p>
        </p:txBody>
      </p:sp>
      <p:sp>
        <p:nvSpPr>
          <p:cNvPr id="449" name="Google Shape;449;p4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https://photos.app.goo.gl/uD9Gk1Ujg4X857UX8</a:t>
            </a:r>
            <a:endParaRPr/>
          </a:p>
        </p:txBody>
      </p:sp>
      <p:sp>
        <p:nvSpPr>
          <p:cNvPr id="450" name="Google Shape;450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FFC000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FFC000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FFC000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